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3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13FD5EF-5CDB-4C7F-ABC1-E88D579610C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55EF9DA-389F-431D-A76E-B99873211CB1}" type="datetimeFigureOut">
              <a:rPr lang="ru-RU" smtClean="0"/>
              <a:t>14.04.2017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Анализ результатов пробного тестирования в формате ОГЭ по математике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Садыкова З.Ф.,</a:t>
            </a:r>
          </a:p>
          <a:p>
            <a:pPr algn="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методист ИМО УО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г.Казани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15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 fontAlgn="ctr">
              <a:spcBef>
                <a:spcPts val="0"/>
              </a:spcBef>
              <a:buClrTx/>
              <a:buNone/>
            </a:pPr>
            <a:r>
              <a:rPr lang="ru-RU" sz="5400" b="1" dirty="0">
                <a:solidFill>
                  <a:srgbClr val="000000"/>
                </a:solidFill>
              </a:rPr>
              <a:t>Результаты пробного ЕГЭ по математике  (01.04.2017)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73439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61466"/>
              </p:ext>
            </p:extLst>
          </p:nvPr>
        </p:nvGraphicFramePr>
        <p:xfrm>
          <a:off x="395537" y="188640"/>
          <a:ext cx="7836022" cy="5702092"/>
        </p:xfrm>
        <a:graphic>
          <a:graphicData uri="http://schemas.openxmlformats.org/drawingml/2006/table">
            <a:tbl>
              <a:tblPr/>
              <a:tblGrid>
                <a:gridCol w="954735"/>
                <a:gridCol w="468360"/>
                <a:gridCol w="423325"/>
                <a:gridCol w="423325"/>
                <a:gridCol w="423325"/>
                <a:gridCol w="423325"/>
                <a:gridCol w="374564"/>
                <a:gridCol w="562155"/>
                <a:gridCol w="468360"/>
                <a:gridCol w="405311"/>
                <a:gridCol w="405311"/>
                <a:gridCol w="405311"/>
                <a:gridCol w="414320"/>
                <a:gridCol w="414320"/>
                <a:gridCol w="423325"/>
                <a:gridCol w="423325"/>
                <a:gridCol w="423325"/>
              </a:tblGrid>
              <a:tr h="2037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Район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выпускников</a:t>
                      </a:r>
                    </a:p>
                  </a:txBody>
                  <a:tcPr marL="5298" marR="5298" marT="5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профильный уровень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базовый уровень 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4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Сдавали ЕГЭ</a:t>
                      </a:r>
                    </a:p>
                  </a:txBody>
                  <a:tcPr marL="5298" marR="5298" marT="5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%участия</a:t>
                      </a:r>
                    </a:p>
                  </a:txBody>
                  <a:tcPr marL="5298" marR="5298" marT="5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Получили ниже мин порога (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27)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Первичный балл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Сдавали ЕГЭ</a:t>
                      </a:r>
                    </a:p>
                  </a:txBody>
                  <a:tcPr marL="5298" marR="5298" marT="5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участия</a:t>
                      </a:r>
                    </a:p>
                  </a:txBody>
                  <a:tcPr marL="5298" marR="5298" marT="5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успев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качества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средняя оценка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Первичный балл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025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Авиастроительный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025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Вахитовский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918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037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Кировский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81,9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44,7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025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698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6014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Ново-Савиновский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92,2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025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Приволжский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037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Советский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910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60,7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74713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КАЗАНЬ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5225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3266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1668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704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88,5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56,8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</a:t>
                      </a:r>
                    </a:p>
                  </a:txBody>
                  <a:tcPr marL="5298" marR="5298" marT="5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36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Анализ </a:t>
            </a:r>
            <a:r>
              <a:rPr lang="ru-RU" sz="2800" dirty="0" smtClean="0"/>
              <a:t>пробного ОГЭ по </a:t>
            </a:r>
            <a:r>
              <a:rPr lang="ru-RU" sz="2800" dirty="0"/>
              <a:t>математике </a:t>
            </a:r>
            <a:r>
              <a:rPr lang="ru-RU" sz="2800" dirty="0" smtClean="0"/>
              <a:t> по г. Казани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767644"/>
              </p:ext>
            </p:extLst>
          </p:nvPr>
        </p:nvGraphicFramePr>
        <p:xfrm>
          <a:off x="251520" y="1700808"/>
          <a:ext cx="8064893" cy="4149590"/>
        </p:xfrm>
        <a:graphic>
          <a:graphicData uri="http://schemas.openxmlformats.org/drawingml/2006/table">
            <a:tbl>
              <a:tblPr/>
              <a:tblGrid>
                <a:gridCol w="771962"/>
                <a:gridCol w="502672"/>
                <a:gridCol w="402137"/>
                <a:gridCol w="502672"/>
                <a:gridCol w="402137"/>
                <a:gridCol w="502672"/>
                <a:gridCol w="402137"/>
                <a:gridCol w="502672"/>
                <a:gridCol w="402137"/>
                <a:gridCol w="502672"/>
                <a:gridCol w="402137"/>
                <a:gridCol w="402137"/>
                <a:gridCol w="575979"/>
                <a:gridCol w="701648"/>
                <a:gridCol w="544561"/>
                <a:gridCol w="544561"/>
              </a:tblGrid>
              <a:tr h="464944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уч-ся (всего)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"5"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"4"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"3"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Получили "2"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Усп-ть,%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Качество,%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Сред.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оценка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Сред. балл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b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3,16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3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36,59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19,01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2,60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8,85</a:t>
                      </a: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4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5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НС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46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2,93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9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6096" marR="6096" marT="60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30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" marR="6096" marT="6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03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marL="342900" lvl="0" indent="-228600" algn="ctr">
              <a:spcBef>
                <a:spcPct val="20000"/>
              </a:spcBef>
            </a:pPr>
            <a:r>
              <a:rPr lang="ru-RU" sz="2400" dirty="0" smtClean="0"/>
              <a:t>Школы-аутсайдеры </a:t>
            </a:r>
            <a:r>
              <a:rPr lang="ru-RU" sz="2200" spc="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Авиастроительного района</a:t>
            </a:r>
            <a:r>
              <a:rPr lang="ru-RU" sz="2200" spc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2200" spc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52939"/>
              </p:ext>
            </p:extLst>
          </p:nvPr>
        </p:nvGraphicFramePr>
        <p:xfrm>
          <a:off x="467545" y="764704"/>
          <a:ext cx="7848872" cy="5472604"/>
        </p:xfrm>
        <a:graphic>
          <a:graphicData uri="http://schemas.openxmlformats.org/drawingml/2006/table">
            <a:tbl>
              <a:tblPr/>
              <a:tblGrid>
                <a:gridCol w="998948"/>
                <a:gridCol w="541485"/>
                <a:gridCol w="533701"/>
                <a:gridCol w="560813"/>
                <a:gridCol w="528299"/>
                <a:gridCol w="528299"/>
                <a:gridCol w="426705"/>
                <a:gridCol w="670537"/>
                <a:gridCol w="589257"/>
                <a:gridCol w="670537"/>
                <a:gridCol w="536431"/>
                <a:gridCol w="751813"/>
                <a:gridCol w="512047"/>
              </a:tblGrid>
              <a:tr h="6056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ОО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Кол-во выпускников 9-х </a:t>
                      </a:r>
                      <a:r>
                        <a:rPr lang="ru-RU" sz="1000" b="0" i="0" u="none" strike="noStrike" dirty="0" err="1">
                          <a:effectLst/>
                          <a:latin typeface="Arial Cyr"/>
                        </a:rPr>
                        <a:t>кл</a:t>
                      </a:r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.</a:t>
                      </a:r>
                    </a:p>
                  </a:txBody>
                  <a:tcPr marL="7620" marR="7620" marT="76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участвовали в пробном ОГЭ и имеют следующие результаты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выполняли</a:t>
                      </a:r>
                    </a:p>
                  </a:txBody>
                  <a:tcPr marL="7620" marR="7620" marT="76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% </a:t>
                      </a:r>
                    </a:p>
                  </a:txBody>
                  <a:tcPr marL="7620" marR="7620" marT="76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% успев</a:t>
                      </a:r>
                    </a:p>
                  </a:txBody>
                  <a:tcPr marL="7620" marR="7620" marT="76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% кач-ва</a:t>
                      </a:r>
                    </a:p>
                  </a:txBody>
                  <a:tcPr marL="7620" marR="7620" marT="76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средняя оценка</a:t>
                      </a:r>
                    </a:p>
                  </a:txBody>
                  <a:tcPr marL="7620" marR="7620" marT="76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средний балл </a:t>
                      </a:r>
                    </a:p>
                  </a:txBody>
                  <a:tcPr marL="7620" marR="7620" marT="76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Гимназия №10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Гимназия№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14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СОШ №54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94,9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53,19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46,8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33,0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11,3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СОШ № 60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94,3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51,51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15,2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8,6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62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96,8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56,66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43,3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77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97,7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74,41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25,6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11,6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112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93,1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66.66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33,3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8,3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115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93,1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55,55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44,4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117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28,1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119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85,7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83,33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16,7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11,1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134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81,81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18,2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9,1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6,7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effectLst/>
                          <a:latin typeface="Arial Cyr"/>
                        </a:rPr>
                        <a:t>147</a:t>
                      </a:r>
                      <a:endParaRPr lang="ru-RU" sz="1000" b="1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71,87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28,1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6,9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9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 №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168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41,2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57,14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42,9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28,6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/>
                        </a:rPr>
                        <a:t>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/>
                        </a:rPr>
                        <a:t>9,1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58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Школы-аутсайдеры </a:t>
            </a:r>
            <a:r>
              <a:rPr lang="ru-RU" sz="2400" dirty="0" err="1" smtClean="0"/>
              <a:t>Вахитовского</a:t>
            </a:r>
            <a:r>
              <a:rPr lang="ru-RU" sz="2400" dirty="0" smtClean="0"/>
              <a:t> района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Авиастроительный район: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27340"/>
              </p:ext>
            </p:extLst>
          </p:nvPr>
        </p:nvGraphicFramePr>
        <p:xfrm>
          <a:off x="251520" y="1336772"/>
          <a:ext cx="7992889" cy="4498973"/>
        </p:xfrm>
        <a:graphic>
          <a:graphicData uri="http://schemas.openxmlformats.org/drawingml/2006/table">
            <a:tbl>
              <a:tblPr/>
              <a:tblGrid>
                <a:gridCol w="1706608"/>
                <a:gridCol w="408201"/>
                <a:gridCol w="432211"/>
                <a:gridCol w="576282"/>
                <a:gridCol w="576282"/>
                <a:gridCol w="576282"/>
                <a:gridCol w="476662"/>
                <a:gridCol w="675902"/>
                <a:gridCol w="404218"/>
                <a:gridCol w="474613"/>
                <a:gridCol w="461027"/>
                <a:gridCol w="540265"/>
                <a:gridCol w="684336"/>
              </a:tblGrid>
              <a:tr h="38432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ОУ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учащихся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них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отсут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"5"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"4"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"3"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"2"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Ср.балл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Ср.оценка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66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3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лицей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22,4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9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99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71,4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99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кши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26,6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6658" marR="6658" marT="6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75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Школы-аутсайдеры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Приволжского района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289813"/>
              </p:ext>
            </p:extLst>
          </p:nvPr>
        </p:nvGraphicFramePr>
        <p:xfrm>
          <a:off x="467544" y="1196752"/>
          <a:ext cx="7632848" cy="4972160"/>
        </p:xfrm>
        <a:graphic>
          <a:graphicData uri="http://schemas.openxmlformats.org/drawingml/2006/table">
            <a:tbl>
              <a:tblPr/>
              <a:tblGrid>
                <a:gridCol w="1224136"/>
                <a:gridCol w="720080"/>
                <a:gridCol w="641655"/>
                <a:gridCol w="544393"/>
                <a:gridCol w="544393"/>
                <a:gridCol w="544393"/>
                <a:gridCol w="544393"/>
                <a:gridCol w="544393"/>
                <a:gridCol w="544393"/>
                <a:gridCol w="544393"/>
                <a:gridCol w="544393"/>
                <a:gridCol w="691833"/>
              </a:tblGrid>
              <a:tr h="733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ОУ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участников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"5" кол-во уч-ся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"4"кол-во уч-ся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"3"кол-во уч-ся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"2" кол-во уч-ся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Ср.балл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Ср.оценка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№16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2,82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8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№52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21,15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49,04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6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№10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27,11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44,58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СОШ№69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34,69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СОШ№73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16,67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16,67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66,67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СОШ№95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54,55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№97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52,38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47,68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8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СОШ№100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8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СОШ№114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92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№173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71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№78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5431" marR="5431" marT="54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5431" marR="5431" marT="5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75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Школы-аутсайдеры Кировского района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556380"/>
              </p:ext>
            </p:extLst>
          </p:nvPr>
        </p:nvGraphicFramePr>
        <p:xfrm>
          <a:off x="395536" y="1340774"/>
          <a:ext cx="7704858" cy="4983086"/>
        </p:xfrm>
        <a:graphic>
          <a:graphicData uri="http://schemas.openxmlformats.org/drawingml/2006/table">
            <a:tbl>
              <a:tblPr/>
              <a:tblGrid>
                <a:gridCol w="556677"/>
                <a:gridCol w="511234"/>
                <a:gridCol w="545315"/>
                <a:gridCol w="545315"/>
                <a:gridCol w="579398"/>
                <a:gridCol w="590758"/>
                <a:gridCol w="568038"/>
                <a:gridCol w="568038"/>
                <a:gridCol w="647562"/>
                <a:gridCol w="670284"/>
                <a:gridCol w="715727"/>
                <a:gridCol w="715727"/>
                <a:gridCol w="490785"/>
              </a:tblGrid>
              <a:tr h="31894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ОУ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выпускников 9 кл.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Участвовали в ГИА в форме ОГЭ и имеют следующие результаты</a:t>
                      </a:r>
                    </a:p>
                  </a:txBody>
                  <a:tcPr marL="6263" marR="6263" marT="62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9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математика</a:t>
                      </a:r>
                    </a:p>
                  </a:txBody>
                  <a:tcPr marL="6263" marR="6263" marT="62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6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3" marR="6263" marT="62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3" marR="6263" marT="62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3" marR="6263" marT="62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3" marR="6263" marT="62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63" marR="6263" marT="62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оценка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успе-ваемости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качества</a:t>
                      </a:r>
                    </a:p>
                  </a:txBody>
                  <a:tcPr marL="6263" marR="6263" marT="626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76,563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79,6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6,69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20,41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12,24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76,6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3,74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2,38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14,89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г50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89,286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69,2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2,49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30,77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4,51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9,91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2,67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22,22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96,226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2,67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37,25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21,57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96,667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7,57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27,59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10,34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г152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71,1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8,92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28,92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92,857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5,67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2,15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15,38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г4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96,774</a:t>
                      </a:r>
                    </a:p>
                  </a:txBody>
                  <a:tcPr marL="6263" marR="6263" marT="6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36,67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23,33</a:t>
                      </a:r>
                    </a:p>
                  </a:txBody>
                  <a:tcPr marL="6263" marR="6263" marT="62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75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Школы-аутсайдеры Московского района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046749"/>
              </p:ext>
            </p:extLst>
          </p:nvPr>
        </p:nvGraphicFramePr>
        <p:xfrm>
          <a:off x="395536" y="1340768"/>
          <a:ext cx="7848872" cy="4854225"/>
        </p:xfrm>
        <a:graphic>
          <a:graphicData uri="http://schemas.openxmlformats.org/drawingml/2006/table">
            <a:tbl>
              <a:tblPr/>
              <a:tblGrid>
                <a:gridCol w="864096"/>
                <a:gridCol w="648072"/>
                <a:gridCol w="576064"/>
                <a:gridCol w="504056"/>
                <a:gridCol w="648072"/>
                <a:gridCol w="576064"/>
                <a:gridCol w="576064"/>
                <a:gridCol w="466734"/>
                <a:gridCol w="702267"/>
                <a:gridCol w="601943"/>
                <a:gridCol w="601943"/>
                <a:gridCol w="601943"/>
                <a:gridCol w="481554"/>
              </a:tblGrid>
              <a:tr h="3216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ОУ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выпускников 9 кл.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Математика, пробный ОГЭ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7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Выполняли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</a:t>
                      </a:r>
                      <a:b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оценка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успе-ваемости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качества</a:t>
                      </a:r>
                    </a:p>
                  </a:txBody>
                  <a:tcPr marL="5746" marR="5746" marT="574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43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СОШ№20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47,50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47,76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48,48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18,18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28,57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27,27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18,18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29,63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6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Гимназия12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10,72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44,44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27,78</a:t>
                      </a:r>
                    </a:p>
                  </a:txBody>
                  <a:tcPr marL="5746" marR="5746" marT="5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750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Школы-аутсайдеры Ново-Савиновского района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76838"/>
              </p:ext>
            </p:extLst>
          </p:nvPr>
        </p:nvGraphicFramePr>
        <p:xfrm>
          <a:off x="611560" y="1412776"/>
          <a:ext cx="7488833" cy="5133161"/>
        </p:xfrm>
        <a:graphic>
          <a:graphicData uri="http://schemas.openxmlformats.org/drawingml/2006/table">
            <a:tbl>
              <a:tblPr/>
              <a:tblGrid>
                <a:gridCol w="864096"/>
                <a:gridCol w="576064"/>
                <a:gridCol w="576064"/>
                <a:gridCol w="504056"/>
                <a:gridCol w="432048"/>
                <a:gridCol w="504056"/>
                <a:gridCol w="432048"/>
                <a:gridCol w="514327"/>
                <a:gridCol w="637619"/>
                <a:gridCol w="526034"/>
                <a:gridCol w="420829"/>
                <a:gridCol w="589798"/>
                <a:gridCol w="510095"/>
                <a:gridCol w="401699"/>
              </a:tblGrid>
              <a:tr h="4996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 Cyr"/>
                        </a:rPr>
                        <a:t>ОО</a:t>
                      </a:r>
                    </a:p>
                  </a:txBody>
                  <a:tcPr marL="6560" marR="6560" marT="6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Кол-во выпускников 9-х </a:t>
                      </a:r>
                      <a:r>
                        <a:rPr lang="ru-RU" sz="1200" b="0" i="0" u="none" strike="noStrike" dirty="0" err="1">
                          <a:effectLst/>
                          <a:latin typeface="Arial Cyr"/>
                        </a:rPr>
                        <a:t>кл</a:t>
                      </a:r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.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Arial Cyr"/>
                        </a:rPr>
                        <a:t>Математика,  пробный ОГЭ</a:t>
                      </a:r>
                      <a:endParaRPr lang="ru-RU" sz="1200" b="0" i="0" u="none" strike="noStrike" dirty="0">
                        <a:effectLst/>
                        <a:latin typeface="Arial Cyr"/>
                      </a:endParaRPr>
                    </a:p>
                  </a:txBody>
                  <a:tcPr marL="6560" marR="6560" marT="6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выполняли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% 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6560" marR="6560" marT="6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6560" marR="6560" marT="6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6560" marR="6560" marT="6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6560" marR="6560" marT="6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 Cyr"/>
                        </a:rPr>
                        <a:t>%</a:t>
                      </a:r>
                    </a:p>
                  </a:txBody>
                  <a:tcPr marL="6560" marR="6560" marT="6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 Cyr"/>
                        </a:rPr>
                        <a:t>% успев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 Cyr"/>
                        </a:rPr>
                        <a:t>% кач-ва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 Cyr"/>
                        </a:rPr>
                        <a:t>средняя оценка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 Cyr"/>
                        </a:rPr>
                        <a:t>сумма первичного балла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 Cyr"/>
                        </a:rPr>
                        <a:t>средний балл </a:t>
                      </a:r>
                    </a:p>
                  </a:txBody>
                  <a:tcPr marL="6560" marR="6560" marT="65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Гимназия13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96,8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18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58,06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40,0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20,0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303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10,1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СОШ№23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68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94,1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46,87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53,1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32,8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812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12,7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95,2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35,0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20,0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189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9,5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100,0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85,71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14,3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7,1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276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6,6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93,2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65,45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34,5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18,2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489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8,9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103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90,0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75,55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24,4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8,9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347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7,7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113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95,7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31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70,45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29,5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11,4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2,4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360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8,2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132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77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86,5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35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45,45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54,5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28,6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906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11,8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72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/>
                          <a:ea typeface="+mn-ea"/>
                          <a:cs typeface="+mn-cs"/>
                        </a:rPr>
                        <a:t>СОШ№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143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60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56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93,3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75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25,0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8,9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2,3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442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/>
                        </a:rPr>
                        <a:t>7,9</a:t>
                      </a:r>
                    </a:p>
                  </a:txBody>
                  <a:tcPr marL="6560" marR="6560" marT="6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75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Школы-аутсайдеры Советского района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280251"/>
              </p:ext>
            </p:extLst>
          </p:nvPr>
        </p:nvGraphicFramePr>
        <p:xfrm>
          <a:off x="467542" y="1124751"/>
          <a:ext cx="7704856" cy="5408098"/>
        </p:xfrm>
        <a:graphic>
          <a:graphicData uri="http://schemas.openxmlformats.org/drawingml/2006/table">
            <a:tbl>
              <a:tblPr/>
              <a:tblGrid>
                <a:gridCol w="1008114"/>
                <a:gridCol w="216024"/>
                <a:gridCol w="504056"/>
                <a:gridCol w="590154"/>
                <a:gridCol w="561974"/>
                <a:gridCol w="482511"/>
                <a:gridCol w="572448"/>
                <a:gridCol w="601225"/>
                <a:gridCol w="504056"/>
                <a:gridCol w="493285"/>
                <a:gridCol w="586835"/>
                <a:gridCol w="383466"/>
                <a:gridCol w="552638"/>
                <a:gridCol w="648070"/>
              </a:tblGrid>
              <a:tr h="56974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ОУ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"5"( %)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"4",%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"3",%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"2",%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Ср.балл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Ср.оценка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 участников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качество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успеваемость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СОШ №11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1408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0464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5970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22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Гимназия126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086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086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086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58,97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894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086"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06" marR="5406" marT="54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750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239</TotalTime>
  <Words>1866</Words>
  <Application>Microsoft Office PowerPoint</Application>
  <PresentationFormat>Экран (4:3)</PresentationFormat>
  <Paragraphs>1560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Анализ результатов пробного тестирования в формате ОГЭ по математике</vt:lpstr>
      <vt:lpstr>Анализ пробного ОГЭ по математике  по г. Казани</vt:lpstr>
      <vt:lpstr>Школы-аутсайдеры Авиастроительного района </vt:lpstr>
      <vt:lpstr>Школы-аутсайдеры Вахитовского района</vt:lpstr>
      <vt:lpstr>Школы-аутсайдеры Приволжского района</vt:lpstr>
      <vt:lpstr>Школы-аутсайдеры Кировского района</vt:lpstr>
      <vt:lpstr>Школы-аутсайдеры Московского района</vt:lpstr>
      <vt:lpstr>Школы-аутсайдеры Ново-Савиновского района</vt:lpstr>
      <vt:lpstr>Школы-аутсайдеры Советского района</vt:lpstr>
      <vt:lpstr>Презентация PowerPoint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муниципальных  контрольных работ</dc:title>
  <dc:creator>GYPNORION</dc:creator>
  <cp:lastModifiedBy>GYPNORION</cp:lastModifiedBy>
  <cp:revision>24</cp:revision>
  <dcterms:created xsi:type="dcterms:W3CDTF">2017-02-08T07:55:39Z</dcterms:created>
  <dcterms:modified xsi:type="dcterms:W3CDTF">2017-04-14T06:33:42Z</dcterms:modified>
</cp:coreProperties>
</file>